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0C_A929036D.xml" ContentType="application/vnd.ms-powerpoint.comments+xml"/>
  <Override PartName="/ppt/comments/modernComment_11D_DC96790D.xml" ContentType="application/vnd.ms-powerpoint.comments+xml"/>
  <Override PartName="/docMetadata/LabelInfo.xml" ContentType="application/vnd.ms-office.classificationlabel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65" r:id="rId6"/>
    <p:sldId id="260" r:id="rId7"/>
    <p:sldId id="272" r:id="rId8"/>
    <p:sldId id="267" r:id="rId9"/>
    <p:sldId id="278" r:id="rId10"/>
    <p:sldId id="281" r:id="rId11"/>
    <p:sldId id="282" r:id="rId12"/>
    <p:sldId id="268" r:id="rId13"/>
    <p:sldId id="285" r:id="rId14"/>
    <p:sldId id="288" r:id="rId15"/>
    <p:sldId id="289" r:id="rId16"/>
    <p:sldId id="290" r:id="rId17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7CED8B-EDFE-D770-BB2F-2A7EDCB8A43F}" name="ROOSE Nadia" initials="RN" userId="S::roose-02@cfwb.be::c3f4b471-4bad-415d-93a6-e27ab14456b2" providerId="AD"/>
  <p188:author id="{AD25D09B-FB7D-BD45-F9F1-AFED1F7E6FC9}" name="VOLPE Alex" initials="VA" userId="S::volpal01@cfwb.be::e5de1bc7-e0a7-4466-ab7c-fff1143d9e82" providerId="AD"/>
  <p188:author id="{B60F51EF-4EB1-348C-9D0D-5AEA8B702C64}" name="JAC Grégory" initials="JG" userId="S::jac0gr02@cfwb.be::f5846fa4-a5b0-452e-86c6-ebaac7dae5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8BE"/>
    <a:srgbClr val="D96D6E"/>
    <a:srgbClr val="263373"/>
    <a:srgbClr val="BF8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91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CAEYZEELE Mélanie" userId="5e9cdaab-6ed5-4886-af5d-6ff24e7c60c2" providerId="ADAL" clId="{ECDF6672-32E9-4776-8FF6-8ED667575066}"/>
    <pc:docChg chg="modSld">
      <pc:chgData name="VANCAEYZEELE Mélanie" userId="5e9cdaab-6ed5-4886-af5d-6ff24e7c60c2" providerId="ADAL" clId="{ECDF6672-32E9-4776-8FF6-8ED667575066}" dt="2026-03-18T11:19:07.035" v="15" actId="20577"/>
      <pc:docMkLst>
        <pc:docMk/>
      </pc:docMkLst>
      <pc:sldChg chg="modSp mod">
        <pc:chgData name="VANCAEYZEELE Mélanie" userId="5e9cdaab-6ed5-4886-af5d-6ff24e7c60c2" providerId="ADAL" clId="{ECDF6672-32E9-4776-8FF6-8ED667575066}" dt="2026-03-18T11:13:51.413" v="0" actId="20577"/>
        <pc:sldMkLst>
          <pc:docMk/>
          <pc:sldMk cId="4283046670" sldId="277"/>
        </pc:sldMkLst>
        <pc:spChg chg="mod">
          <ac:chgData name="VANCAEYZEELE Mélanie" userId="5e9cdaab-6ed5-4886-af5d-6ff24e7c60c2" providerId="ADAL" clId="{ECDF6672-32E9-4776-8FF6-8ED667575066}" dt="2026-03-18T11:13:51.413" v="0" actId="20577"/>
          <ac:spMkLst>
            <pc:docMk/>
            <pc:sldMk cId="4283046670" sldId="277"/>
            <ac:spMk id="2" creationId="{6794F656-2400-B113-B631-196FA9DDFCC5}"/>
          </ac:spMkLst>
        </pc:spChg>
      </pc:sldChg>
      <pc:sldChg chg="modSp mod">
        <pc:chgData name="VANCAEYZEELE Mélanie" userId="5e9cdaab-6ed5-4886-af5d-6ff24e7c60c2" providerId="ADAL" clId="{ECDF6672-32E9-4776-8FF6-8ED667575066}" dt="2026-03-18T11:19:07.035" v="15" actId="20577"/>
        <pc:sldMkLst>
          <pc:docMk/>
          <pc:sldMk cId="3892859431" sldId="281"/>
        </pc:sldMkLst>
        <pc:spChg chg="mod">
          <ac:chgData name="VANCAEYZEELE Mélanie" userId="5e9cdaab-6ed5-4886-af5d-6ff24e7c60c2" providerId="ADAL" clId="{ECDF6672-32E9-4776-8FF6-8ED667575066}" dt="2026-03-18T11:19:07.035" v="15" actId="20577"/>
          <ac:spMkLst>
            <pc:docMk/>
            <pc:sldMk cId="3892859431" sldId="281"/>
            <ac:spMk id="12" creationId="{864D705F-591B-46D9-398E-4693830A7F99}"/>
          </ac:spMkLst>
        </pc:spChg>
      </pc:sldChg>
      <pc:sldChg chg="modSp mod">
        <pc:chgData name="VANCAEYZEELE Mélanie" userId="5e9cdaab-6ed5-4886-af5d-6ff24e7c60c2" providerId="ADAL" clId="{ECDF6672-32E9-4776-8FF6-8ED667575066}" dt="2026-03-18T11:14:20.318" v="13" actId="20577"/>
        <pc:sldMkLst>
          <pc:docMk/>
          <pc:sldMk cId="2476767912" sldId="290"/>
        </pc:sldMkLst>
        <pc:spChg chg="mod">
          <ac:chgData name="VANCAEYZEELE Mélanie" userId="5e9cdaab-6ed5-4886-af5d-6ff24e7c60c2" providerId="ADAL" clId="{ECDF6672-32E9-4776-8FF6-8ED667575066}" dt="2026-03-18T11:14:20.318" v="13" actId="20577"/>
          <ac:spMkLst>
            <pc:docMk/>
            <pc:sldMk cId="2476767912" sldId="290"/>
            <ac:spMk id="7" creationId="{21F8DD37-9825-FFCD-1507-48F2EACDF495}"/>
          </ac:spMkLst>
        </pc:spChg>
      </pc:sldChg>
    </pc:docChg>
  </pc:docChgLst>
</pc:chgInfo>
</file>

<file path=ppt/comments/modernComment_10C_A929036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80289B6-BA4E-4B0C-A2E2-27798A4420CD}" authorId="{717CED8B-EDFE-D770-BB2F-2A7EDCB8A43F}" created="2026-02-27T13:10:44.48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38037357" sldId="268"/>
      <ac:spMk id="2" creationId="{80C1092A-8791-061C-C3CA-41DE189065EB}"/>
    </ac:deMkLst>
    <p188:replyLst>
      <p188:reply id="{4827554F-6FE3-4939-BDB7-1E881EC42A3F}" authorId="{AD25D09B-FB7D-BD45-F9F1-AFED1F7E6FC9}" created="2026-02-27T13:22:46.967">
        <p188:txBody>
          <a:bodyPr/>
          <a:lstStyle/>
          <a:p>
            <a:r>
              <a:rPr lang="en-US"/>
              <a:t>Pas certain de comprendre, on risque alors de nous parler aussi de l'extrascolaire pour les conférences pédagogiques, puisque pas obligatoire de mettre l'enfant à l'école mais garderie payante...</a:t>
            </a:r>
          </a:p>
        </p188:txBody>
      </p188:reply>
      <p188:reply id="{7A351494-B789-47F1-AA25-38774046EC61}" authorId="{717CED8B-EDFE-D770-BB2F-2A7EDCB8A43F}" created="2026-02-27T13:29:19.148">
        <p188:txBody>
          <a:bodyPr/>
          <a:lstStyle/>
          <a:p>
            <a:r>
              <a:rPr lang="en-US"/>
              <a:t>j'aime bien le schéma de la journée, mais je trouve bizarre qu'on ne parle que de midi ensuite, on s'attend à quelque chose sur matin et soir. Par ailleurs, mais ça ce 'est pê ailleurs, il me semble qu'il y a aussi régulièrement des questions sur des frais pas vraiment scolaires comme les photos, les fancyfair, etc...</a:t>
            </a:r>
          </a:p>
        </p188:txBody>
      </p188:reply>
    </p188:replyLst>
    <p188:txBody>
      <a:bodyPr/>
      <a:lstStyle/>
      <a:p>
        <a:r>
          <a:rPr lang="en-US"/>
          <a:t>il y a le temps, mais aussi les autres frais, non? les photos, les fêtes, ...</a:t>
        </a:r>
      </a:p>
    </p188:txBody>
  </p188:cm>
</p188:cmLst>
</file>

<file path=ppt/comments/modernComment_11D_DC96790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A348628-C796-47CE-95E7-0FB08EB0D03E}" authorId="{717CED8B-EDFE-D770-BB2F-2A7EDCB8A43F}" created="2026-02-27T13:09:50.06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00848909" sldId="285"/>
      <ac:spMk id="14" creationId="{A5A6BC2B-FA2C-314F-581C-62325084E1C5}"/>
    </ac:deMkLst>
    <p188:txBody>
      <a:bodyPr/>
      <a:lstStyle/>
      <a:p>
        <a:r>
          <a:rPr lang="en-US"/>
          <a:t>rien sur les garderies?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4F763-A789-134D-A56B-213C7DD89FF3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68295-932B-0E41-9D34-C3A96BCE2D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16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856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96A564-A353-B644-E4D6-9032A8E3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D957B0C-63F2-B491-29DF-C5EAB0D6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BF063AF-A9E4-A28D-693C-9141C9404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A1B05F-578E-23B1-390A-C03A3F35D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07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4909B8-23AD-5FA7-3F62-A0C62175F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39" y="1002675"/>
            <a:ext cx="10515600" cy="969617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E84D7D-5EC5-8469-53C2-D7BC5B5DE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39" y="2187574"/>
            <a:ext cx="10515600" cy="3738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55A165-B3C6-5FCD-0759-27854783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771C52-3E8E-56B5-E50F-572EF126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10DC37-149B-92F8-341A-672466037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C0EDC9-D0BB-BA69-2B8D-2ABF5B9EFB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66" y="76651"/>
            <a:ext cx="2959102" cy="6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50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81F49B-7A69-D209-0AD3-15F80C4B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96" y="1068778"/>
            <a:ext cx="10515600" cy="97258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B84B88-E801-06F7-B9F1-E218CE0BD2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196" y="2726407"/>
            <a:ext cx="4678301" cy="2712491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Lorem ipsum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sit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amet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consectetur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adipiscing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elit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sed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eiusmod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tempor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incididunt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ut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labore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et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dolore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magna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aliqua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 Ut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enim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ad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minim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veniam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quis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nostrud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exercitation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fr-FR" sz="2400">
              <a:latin typeface="Roboto" pitchFamily="2" charset="0"/>
              <a:ea typeface="Roboto" pitchFamily="2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8B3625-6212-8DDC-4016-98910593F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ADD8E0-B672-CBFC-6B2E-2ADA9831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51DAD4-D9E6-258C-CC3B-9B2952202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83E4F5D-416A-F21B-5559-C2DECC81281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485495" y="2683312"/>
            <a:ext cx="4678301" cy="2712491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Lorem ipsum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sit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amet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consectetur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adipiscing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elit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sed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eiusmod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tempor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incididunt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ut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labore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et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dolore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magna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aliqua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 Ut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enim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ad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minim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veniam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quis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nostrud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exercitation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fr-FR" sz="2400">
              <a:latin typeface="Roboto" pitchFamily="2" charset="0"/>
              <a:ea typeface="Roboto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54B05CC-0A89-5148-1015-32EC6F1F3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66" y="76651"/>
            <a:ext cx="2959102" cy="6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4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371A5-4CDB-6C9B-C64E-878D678A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8" y="1042479"/>
            <a:ext cx="10105902" cy="76029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9896049-8332-4D70-ED59-60169DE47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A4DE15E-38E1-B6B1-A564-9B1FD499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D65D59-E0EB-DF94-30BB-2CA7824B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983F68D3-31E9-263D-0E34-2BBE13C9F85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79418" y="2342738"/>
            <a:ext cx="10105902" cy="2712491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Lorem ipsum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sit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amet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consectetur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adipiscing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elit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sed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eiusmod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tempor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incididunt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ut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labore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et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dolore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magna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aliqua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 Ut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enim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ad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minim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veniam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quis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nostrud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24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exercitation</a:t>
            </a:r>
            <a:r>
              <a:rPr lang="fr-BE" sz="24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fr-FR" sz="2400"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54ACC05-C6B7-94D3-9CA1-D80226D42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266" y="76651"/>
            <a:ext cx="2959102" cy="6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2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1B9835E-9E82-0985-3C31-180E4078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2058D41-ED74-7BD8-7C78-32EEE3CAA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3A1C43-381D-C0FF-B9EB-734C14D15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9397347-6707-E192-60F0-BFFB0219B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66" y="76651"/>
            <a:ext cx="2959102" cy="6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9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EF279D-46B2-74A0-4A8A-6819F30BA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033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7ED0FE-ED9C-076B-C153-FA462149E2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097867-78DC-07DF-81D8-3E8FACAADD9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6033" y="2648196"/>
            <a:ext cx="3932237" cy="322079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0" i="0"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Clr>
                <a:srgbClr val="D96D6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Lorem ipsum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sit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amet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consectetur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adipiscing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elit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sed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eiusmod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tempor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incididunt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ut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labore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et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dolore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magna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aliqua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 Ut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enim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ad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minim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veniam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quis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nostrud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exercitation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 Lorem ipsum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sit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amet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consectetur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adipiscing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elit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sed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do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eiusmod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tempor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incididunt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ut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labore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et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dolore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magna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aliqua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 Ut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enim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ad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minim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veniam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quis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nostrud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BE" sz="1600" err="1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exercitation</a:t>
            </a:r>
            <a:r>
              <a:rPr lang="fr-BE" sz="1600">
                <a:solidFill>
                  <a:srgbClr val="20202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fr-FR" sz="1600">
              <a:latin typeface="Roboto" pitchFamily="2" charset="0"/>
              <a:ea typeface="Roboto" pitchFamily="2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fr-FR" sz="1600">
              <a:latin typeface="Roboto" pitchFamily="2" charset="0"/>
              <a:ea typeface="Roboto" pitchFamily="2" charset="0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2EFDA9-60DE-E020-31D1-816F27445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54DD21-C80C-0E50-D333-D579A5B8E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1529738-101C-F945-68D4-CE51039C1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F93A6-F617-69ED-E254-31A9DE5ED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66" y="76651"/>
            <a:ext cx="2959102" cy="6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68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e la date 16">
            <a:extLst>
              <a:ext uri="{FF2B5EF4-FFF2-40B4-BE49-F238E27FC236}">
                <a16:creationId xmlns:a16="http://schemas.microsoft.com/office/drawing/2014/main" id="{D101E487-3DEE-F8EA-218C-EE57F1FE7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18" name="Espace réservé du pied de page 17">
            <a:extLst>
              <a:ext uri="{FF2B5EF4-FFF2-40B4-BE49-F238E27FC236}">
                <a16:creationId xmlns:a16="http://schemas.microsoft.com/office/drawing/2014/main" id="{789AD955-2634-CEF6-99EF-F544B14A5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numéro de diapositive 18">
            <a:extLst>
              <a:ext uri="{FF2B5EF4-FFF2-40B4-BE49-F238E27FC236}">
                <a16:creationId xmlns:a16="http://schemas.microsoft.com/office/drawing/2014/main" id="{D6E36972-E9FE-125B-99EB-8CA987372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A96BC9-9DE8-3183-70AC-CB2E5EB179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59099"/>
            <a:ext cx="8272419" cy="174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9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BE95456-4E45-8AA7-692F-5F26D2538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96" y="1176378"/>
            <a:ext cx="10515600" cy="798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7698BE-3014-9B8B-816D-7A6952CFD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96" y="2464857"/>
            <a:ext cx="10515600" cy="3486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425BF2-A7E8-EA5C-4F09-EF94D59C9E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19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7AC6B-ED51-EC45-89CE-B6F528B21DB6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F598F5-CC27-CC51-DAA4-F0B0D50C5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4859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B49BAF-9011-0350-CDF1-44C097178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2059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4D825-51C1-5F4F-B8FC-F8336A1A21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44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1" r:id="rId4"/>
    <p:sldLayoutId id="2147483654" r:id="rId5"/>
    <p:sldLayoutId id="2147483655" r:id="rId6"/>
    <p:sldLayoutId id="2147483657" r:id="rId7"/>
    <p:sldLayoutId id="214748365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5425" indent="-225425" algn="l" defTabSz="914400" rtl="0" eaLnBrk="1" latinLnBrk="0" hangingPunct="1">
        <a:lnSpc>
          <a:spcPct val="90000"/>
        </a:lnSpc>
        <a:spcBef>
          <a:spcPts val="2200"/>
        </a:spcBef>
        <a:buClr>
          <a:srgbClr val="3B8CB3"/>
        </a:buClr>
        <a:buSzPct val="100000"/>
        <a:buFont typeface="Arial" panose="020B0604020202020204" pitchFamily="34" charset="0"/>
        <a:buChar char="•"/>
        <a:tabLst/>
        <a:defRPr sz="2800" b="1" i="0" kern="1200">
          <a:solidFill>
            <a:schemeClr val="tx1"/>
          </a:solidFill>
          <a:latin typeface="Poppins SemiBold" pitchFamily="2" charset="77"/>
          <a:ea typeface="+mn-ea"/>
          <a:cs typeface="Poppins SemiBold" pitchFamily="2" charset="77"/>
        </a:defRPr>
      </a:lvl1pPr>
      <a:lvl2pPr marL="711200" indent="-254000" algn="l" defTabSz="914400" rtl="0" eaLnBrk="1" latinLnBrk="0" hangingPunct="1">
        <a:lnSpc>
          <a:spcPct val="90000"/>
        </a:lnSpc>
        <a:spcBef>
          <a:spcPts val="500"/>
        </a:spcBef>
        <a:buClr>
          <a:srgbClr val="3B8CB3"/>
        </a:buClr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Poppins Medium" pitchFamily="2" charset="77"/>
          <a:ea typeface="+mn-ea"/>
          <a:cs typeface="Poppins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Roboto" pitchFamily="2" charset="0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 Light" pitchFamily="2" charset="77"/>
          <a:ea typeface="Roboto" pitchFamily="2" charset="0"/>
          <a:cs typeface="Poppins Light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 ExtraLight" pitchFamily="2" charset="77"/>
          <a:ea typeface="Roboto" pitchFamily="2" charset="0"/>
          <a:cs typeface="Poppins Extra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D_DC96790D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hyperlink" Target="mailto:gratuite.ensobligatoire@cfwb.b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hyperlink" Target="https://aulasdeinfantilantoniomachado.blogspot.com/2014/02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2.svg"/><Relationship Id="rId9" Type="http://schemas.openxmlformats.org/officeDocument/2006/relationships/hyperlink" Target="http://espacecreationjeanlouis.blogspot.com/2013/04/le-rideau-rouge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C_A929036D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6">
                <a:lumMod val="75000"/>
              </a:schemeClr>
            </a:gs>
            <a:gs pos="83000">
              <a:schemeClr val="accent6">
                <a:lumMod val="5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A2E241-5183-C449-5A30-6C92580AA02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67881" y="447607"/>
            <a:ext cx="7201341" cy="1885866"/>
          </a:xfrm>
        </p:spPr>
        <p:txBody>
          <a:bodyPr>
            <a:normAutofit/>
          </a:bodyPr>
          <a:lstStyle/>
          <a:p>
            <a:r>
              <a:rPr lang="fr-FR" sz="8800" b="0" dirty="0"/>
              <a:t>La gratuité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C1C3C79-C547-DDD4-E0DE-741176D072F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29950" y="2404088"/>
            <a:ext cx="6450226" cy="9823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BE" sz="2000" b="0" dirty="0">
                <a:solidFill>
                  <a:srgbClr val="231F25"/>
                </a:solidFill>
                <a:effectLst/>
                <a:latin typeface="Poppins Medium"/>
                <a:cs typeface="Poppins Medium"/>
              </a:rPr>
              <a:t>Tout ce que les parents doivent savoir sur les frais</a:t>
            </a:r>
            <a:r>
              <a:rPr lang="fr-BE" sz="2000" b="0" dirty="0">
                <a:solidFill>
                  <a:srgbClr val="231F25"/>
                </a:solidFill>
                <a:latin typeface="Poppins Medium"/>
                <a:cs typeface="Poppins Medium"/>
              </a:rPr>
              <a:t> scolaires</a:t>
            </a:r>
            <a:r>
              <a:rPr lang="fr-BE" sz="2000" b="0" dirty="0">
                <a:solidFill>
                  <a:srgbClr val="231F25"/>
                </a:solidFill>
                <a:effectLst/>
                <a:latin typeface="Poppins Medium"/>
                <a:cs typeface="Poppins Medium"/>
              </a:rPr>
              <a:t> dans </a:t>
            </a:r>
            <a:r>
              <a:rPr lang="fr-BE" sz="2000" b="0" dirty="0">
                <a:solidFill>
                  <a:srgbClr val="231F25"/>
                </a:solidFill>
                <a:latin typeface="Poppins Medium"/>
                <a:cs typeface="Poppins Medium"/>
              </a:rPr>
              <a:t>l’enseignement</a:t>
            </a:r>
            <a:r>
              <a:rPr lang="fr-BE" sz="2000" b="0" dirty="0">
                <a:solidFill>
                  <a:srgbClr val="231F25"/>
                </a:solidFill>
                <a:effectLst/>
                <a:latin typeface="Poppins Medium"/>
                <a:cs typeface="Poppins Medium"/>
              </a:rPr>
              <a:t> fondamental</a:t>
            </a:r>
            <a:endParaRPr lang="fr-FR" sz="2000" b="0" dirty="0">
              <a:latin typeface="Poppins Medium"/>
              <a:cs typeface="Poppins Medium"/>
            </a:endParaRPr>
          </a:p>
          <a:p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781" y="-9329"/>
            <a:ext cx="4578220" cy="686732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13" y="3765135"/>
            <a:ext cx="21812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5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528E1-D4C3-B3B8-5552-D97E88675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FCC6829-1229-3BD7-3B65-14FDDBE52A80}"/>
              </a:ext>
            </a:extLst>
          </p:cNvPr>
          <p:cNvSpPr/>
          <p:nvPr/>
        </p:nvSpPr>
        <p:spPr>
          <a:xfrm>
            <a:off x="564019" y="5559155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>
                <a:solidFill>
                  <a:schemeClr val="tx1"/>
                </a:solidFill>
                <a:ea typeface="+mn-lt"/>
                <a:cs typeface="+mn-lt"/>
              </a:rPr>
              <a:t>La présence de l’élève à l’école pendant le temps de midi ainsi que durant la garderie du matin et du soir n’est pas obligatoire.</a:t>
            </a:r>
            <a:endParaRPr lang="en-US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A6BC2B-FA2C-314F-581C-62325084E1C5}"/>
              </a:ext>
            </a:extLst>
          </p:cNvPr>
          <p:cNvSpPr/>
          <p:nvPr/>
        </p:nvSpPr>
        <p:spPr>
          <a:xfrm>
            <a:off x="564018" y="592624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Le temps du midi,</a:t>
            </a:r>
            <a:r>
              <a:rPr lang="fr-BE" sz="3200" b="1">
                <a:solidFill>
                  <a:schemeClr val="tx1"/>
                </a:solidFill>
                <a:ea typeface="+mn-lt"/>
                <a:cs typeface="+mn-lt"/>
              </a:rPr>
              <a:t> les garderies du matin et du soir</a:t>
            </a:r>
            <a:endParaRPr lang="fr-BE" sz="3200">
              <a:solidFill>
                <a:schemeClr val="tx1"/>
              </a:solidFill>
              <a:ea typeface="Calibri"/>
              <a:cs typeface="Calibri"/>
            </a:endParaRPr>
          </a:p>
        </p:txBody>
      </p:sp>
      <p:pic>
        <p:nvPicPr>
          <p:cNvPr id="4" name="Image 3" descr="Une image contenant texte, clipart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F237867A-FDD0-DC20-9399-8DFC40D91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403" y="1267980"/>
            <a:ext cx="7098383" cy="4162749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B9C1374-970B-A145-EEFC-63345A5355A7}"/>
              </a:ext>
            </a:extLst>
          </p:cNvPr>
          <p:cNvSpPr/>
          <p:nvPr/>
        </p:nvSpPr>
        <p:spPr>
          <a:xfrm>
            <a:off x="2516957" y="3921551"/>
            <a:ext cx="3327697" cy="14234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Participation aux frais d’encadrement.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C24855-83F2-8B72-E6A5-6F4660C6E9D0}"/>
              </a:ext>
            </a:extLst>
          </p:cNvPr>
          <p:cNvSpPr/>
          <p:nvPr/>
        </p:nvSpPr>
        <p:spPr>
          <a:xfrm>
            <a:off x="6011962" y="3921550"/>
            <a:ext cx="3346516" cy="14234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Uniquement si l’enfant consomme le repas/potage de l’école durant le temps de midi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48909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251BE-7BEE-4C57-46A3-B7CF2CB07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C39BDEC-56C2-1629-2426-9D033AE15582}"/>
              </a:ext>
            </a:extLst>
          </p:cNvPr>
          <p:cNvSpPr/>
          <p:nvPr/>
        </p:nvSpPr>
        <p:spPr>
          <a:xfrm>
            <a:off x="564019" y="5559155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rgbClr val="C00000"/>
                </a:solidFill>
              </a:rPr>
              <a:t>ATTENTION</a:t>
            </a:r>
            <a:r>
              <a:rPr lang="fr-BE" b="1">
                <a:solidFill>
                  <a:schemeClr val="tx1"/>
                </a:solidFill>
              </a:rPr>
              <a:t> aux frais facultatifs : ils doivent être clairement distingués des frais obligatoires sur la facture.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0B5858-E211-B710-2168-3938F5EAECFE}"/>
              </a:ext>
            </a:extLst>
          </p:cNvPr>
          <p:cNvSpPr/>
          <p:nvPr/>
        </p:nvSpPr>
        <p:spPr>
          <a:xfrm>
            <a:off x="564018" y="592624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La facturation en 3 étapes</a:t>
            </a:r>
          </a:p>
        </p:txBody>
      </p:sp>
      <p:pic>
        <p:nvPicPr>
          <p:cNvPr id="3" name="Image 2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F4DAB525-CC8E-72C0-4A4A-2B94EA162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697" y="1368188"/>
            <a:ext cx="9032210" cy="3962334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88ACCF-F6EA-3092-1130-36055F71B939}"/>
              </a:ext>
            </a:extLst>
          </p:cNvPr>
          <p:cNvSpPr/>
          <p:nvPr/>
        </p:nvSpPr>
        <p:spPr>
          <a:xfrm>
            <a:off x="564018" y="1368188"/>
            <a:ext cx="6135329" cy="39623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r-BE" sz="2000" b="1">
                <a:solidFill>
                  <a:schemeClr val="tx1"/>
                </a:solidFill>
              </a:rPr>
              <a:t>1. Document d’estimation des frais: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B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Reçu en début d’année</a:t>
            </a:r>
          </a:p>
          <a:p>
            <a:endParaRPr lang="fr-BE" sz="2000" b="1">
              <a:solidFill>
                <a:schemeClr val="tx1"/>
              </a:solidFill>
            </a:endParaRPr>
          </a:p>
          <a:p>
            <a:r>
              <a:rPr lang="fr-BE" sz="2000" b="1">
                <a:solidFill>
                  <a:schemeClr val="tx1"/>
                </a:solidFill>
              </a:rPr>
              <a:t>2. Décompte périodique :</a:t>
            </a:r>
            <a:endParaRPr lang="fr-BE" sz="2000" b="1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fr-BE" sz="2000" b="1">
                <a:solidFill>
                  <a:schemeClr val="tx1"/>
                </a:solidFill>
              </a:rPr>
              <a:t>	</a:t>
            </a:r>
            <a:r>
              <a:rPr lang="fr-BE" sz="2000">
                <a:solidFill>
                  <a:schemeClr val="tx1"/>
                </a:solidFill>
              </a:rPr>
              <a:t>Une facture détaillée reçue au moins 3X par 	an</a:t>
            </a:r>
            <a:endParaRPr lang="fr-BE" sz="2000">
              <a:solidFill>
                <a:schemeClr val="tx1"/>
              </a:solidFill>
              <a:ea typeface="Calibri"/>
              <a:cs typeface="Calibri"/>
            </a:endParaRPr>
          </a:p>
          <a:p>
            <a:endParaRPr lang="fr-BE" sz="2000">
              <a:solidFill>
                <a:schemeClr val="tx1"/>
              </a:solidFill>
            </a:endParaRPr>
          </a:p>
          <a:p>
            <a:r>
              <a:rPr lang="fr-BE" sz="2000" b="1">
                <a:solidFill>
                  <a:schemeClr val="tx1"/>
                </a:solidFill>
              </a:rPr>
              <a:t>3. Paiement:</a:t>
            </a:r>
            <a:r>
              <a:rPr lang="fr-BE" sz="2000">
                <a:solidFill>
                  <a:schemeClr val="tx1"/>
                </a:solidFill>
              </a:rPr>
              <a:t> </a:t>
            </a:r>
            <a:endParaRPr lang="fr-BE" sz="200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fr-BE" sz="2000">
                <a:solidFill>
                  <a:schemeClr val="tx1"/>
                </a:solidFill>
              </a:rPr>
              <a:t>	Par virement, l’argent ne passe pas par les 	élèves</a:t>
            </a:r>
          </a:p>
        </p:txBody>
      </p:sp>
    </p:spTree>
    <p:extLst>
      <p:ext uri="{BB962C8B-B14F-4D97-AF65-F5344CB8AC3E}">
        <p14:creationId xmlns:p14="http://schemas.microsoft.com/office/powerpoint/2010/main" val="3548595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D79DE-1FA8-7BB1-632E-2593F3245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39FC467-8CBB-FED7-47D3-09F42C85A916}"/>
              </a:ext>
            </a:extLst>
          </p:cNvPr>
          <p:cNvSpPr/>
          <p:nvPr/>
        </p:nvSpPr>
        <p:spPr>
          <a:xfrm>
            <a:off x="564019" y="5559155"/>
            <a:ext cx="10895889" cy="5469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rgbClr val="C00000"/>
                </a:solidFill>
              </a:rPr>
              <a:t>Le non-paiement ne peut JAMAIS entrainer l’exclusion de l’enfant ou la non-remise du bulletin, diplôme, certificat, etc.</a:t>
            </a:r>
            <a:endParaRPr lang="fr-BE" b="1">
              <a:solidFill>
                <a:schemeClr val="tx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56120B7-85A6-90CB-A402-78F3D951C820}"/>
              </a:ext>
            </a:extLst>
          </p:cNvPr>
          <p:cNvSpPr/>
          <p:nvPr/>
        </p:nvSpPr>
        <p:spPr>
          <a:xfrm>
            <a:off x="564018" y="592624"/>
            <a:ext cx="10895889" cy="5469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En cas de difficultés financières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2EE9E9F-3D48-4F4E-25D3-DDFCFF316B3E}"/>
              </a:ext>
            </a:extLst>
          </p:cNvPr>
          <p:cNvSpPr/>
          <p:nvPr/>
        </p:nvSpPr>
        <p:spPr>
          <a:xfrm>
            <a:off x="6096000" y="1389291"/>
            <a:ext cx="5363907" cy="38417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fr-BE" sz="2800" b="1">
                <a:solidFill>
                  <a:schemeClr val="tx1"/>
                </a:solidFill>
              </a:rPr>
              <a:t>Echelonnement : </a:t>
            </a:r>
          </a:p>
          <a:p>
            <a:pPr algn="just"/>
            <a:r>
              <a:rPr lang="fr-BE" sz="2700">
                <a:solidFill>
                  <a:schemeClr val="tx1"/>
                </a:solidFill>
              </a:rPr>
              <a:t>Possibilité de paiement en plusieurs fois si la facture dépasse 50€.</a:t>
            </a:r>
            <a:endParaRPr lang="fr-BE" sz="2700">
              <a:solidFill>
                <a:schemeClr val="tx1"/>
              </a:solidFill>
              <a:ea typeface="Calibri"/>
              <a:cs typeface="Calibri"/>
            </a:endParaRPr>
          </a:p>
          <a:p>
            <a:pPr algn="just"/>
            <a:endParaRPr lang="fr-BE" sz="2800">
              <a:solidFill>
                <a:schemeClr val="tx1"/>
              </a:solidFill>
            </a:endParaRPr>
          </a:p>
          <a:p>
            <a:pPr algn="just"/>
            <a:r>
              <a:rPr lang="fr-BE" sz="2800" b="1">
                <a:solidFill>
                  <a:schemeClr val="tx1"/>
                </a:solidFill>
              </a:rPr>
              <a:t>Dialogue : </a:t>
            </a:r>
          </a:p>
          <a:p>
            <a:pPr algn="just"/>
            <a:r>
              <a:rPr lang="fr-BE" sz="2700">
                <a:solidFill>
                  <a:schemeClr val="tx1"/>
                </a:solidFill>
              </a:rPr>
              <a:t>Contactez d’abord la direction de l’école ou le Pouvoir organisateur.</a:t>
            </a:r>
          </a:p>
        </p:txBody>
      </p:sp>
      <p:pic>
        <p:nvPicPr>
          <p:cNvPr id="3" name="Image 2" descr="Une image contenant habits, personne, Visage humain, meubles&#10;&#10;Le contenu généré par l’IA peut être incorrect.">
            <a:extLst>
              <a:ext uri="{FF2B5EF4-FFF2-40B4-BE49-F238E27FC236}">
                <a16:creationId xmlns:a16="http://schemas.microsoft.com/office/drawing/2014/main" id="{76F5C385-0E2E-4461-B994-C4B86AC50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67" y="1272004"/>
            <a:ext cx="5650170" cy="412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37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D2DD1-AE15-ACB6-7C0D-921AF4548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>
                <a:latin typeface="Poppins"/>
                <a:cs typeface="Poppins"/>
              </a:rPr>
              <a:t>Pour poser des </a:t>
            </a:r>
            <a:r>
              <a:rPr lang="en-US" sz="3200" err="1">
                <a:latin typeface="Poppins"/>
                <a:cs typeface="Poppins"/>
              </a:rPr>
              <a:t>ques</a:t>
            </a:r>
            <a:r>
              <a:rPr lang="en-US" sz="3200">
                <a:latin typeface="Poppins"/>
                <a:cs typeface="Poppins"/>
              </a:rPr>
              <a:t>tions</a:t>
            </a:r>
            <a:endParaRPr lang="en-US" sz="3200"/>
          </a:p>
        </p:txBody>
      </p:sp>
      <p:pic>
        <p:nvPicPr>
          <p:cNvPr id="4" name="Graphique 13" descr="Adresse de courrier avec un remplissage uni">
            <a:extLst>
              <a:ext uri="{FF2B5EF4-FFF2-40B4-BE49-F238E27FC236}">
                <a16:creationId xmlns:a16="http://schemas.microsoft.com/office/drawing/2014/main" id="{33E535A1-DE95-C5C0-41EE-DF15793A7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29346" y="2516491"/>
            <a:ext cx="914400" cy="914400"/>
          </a:xfrm>
          <a:prstGeom prst="rect">
            <a:avLst/>
          </a:prstGeom>
        </p:spPr>
      </p:pic>
      <p:sp>
        <p:nvSpPr>
          <p:cNvPr id="5" name="ZoneTexte 10">
            <a:extLst>
              <a:ext uri="{FF2B5EF4-FFF2-40B4-BE49-F238E27FC236}">
                <a16:creationId xmlns:a16="http://schemas.microsoft.com/office/drawing/2014/main" id="{B9A6ECC9-5989-6E14-73D1-6198F4816007}"/>
              </a:ext>
            </a:extLst>
          </p:cNvPr>
          <p:cNvSpPr txBox="1"/>
          <p:nvPr/>
        </p:nvSpPr>
        <p:spPr>
          <a:xfrm>
            <a:off x="2662015" y="2779858"/>
            <a:ext cx="8618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400" dirty="0" err="1" smtClean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direction@lacordee</a:t>
            </a:r>
            <a:r>
              <a:rPr lang="fr-BE" sz="24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fr-BE" sz="2400" dirty="0" smtClean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(Mme </a:t>
            </a:r>
            <a:r>
              <a:rPr lang="fr-BE" sz="2400" dirty="0" err="1" smtClean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Deprest</a:t>
            </a:r>
            <a:r>
              <a:rPr lang="fr-BE" sz="2400" dirty="0" smtClean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, Directrice)</a:t>
            </a:r>
          </a:p>
          <a:p>
            <a:r>
              <a:rPr lang="fr-BE" sz="2400" dirty="0" smtClean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gratuite.ensobligatoire@cfwb.be</a:t>
            </a:r>
            <a:r>
              <a:rPr lang="fr-BE" sz="2400" dirty="0">
                <a:solidFill>
                  <a:schemeClr val="accent1"/>
                </a:solidFill>
              </a:rPr>
              <a:t>(Fédération Wallonie-Bruxelles)</a:t>
            </a:r>
          </a:p>
          <a:p>
            <a:endParaRPr lang="fr-BE" sz="2400" dirty="0">
              <a:solidFill>
                <a:schemeClr val="accent1"/>
              </a:solidFill>
            </a:endParaRPr>
          </a:p>
          <a:p>
            <a:endParaRPr lang="fr-BE" sz="2400" dirty="0"/>
          </a:p>
        </p:txBody>
      </p:sp>
      <p:pic>
        <p:nvPicPr>
          <p:cNvPr id="6" name="Graphique 15" descr="Combiné avec un remplissage uni">
            <a:extLst>
              <a:ext uri="{FF2B5EF4-FFF2-40B4-BE49-F238E27FC236}">
                <a16:creationId xmlns:a16="http://schemas.microsoft.com/office/drawing/2014/main" id="{16990DE3-9DF2-721B-7D01-9915A360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491906" y="4059965"/>
            <a:ext cx="914400" cy="914400"/>
          </a:xfrm>
          <a:prstGeom prst="rect">
            <a:avLst/>
          </a:prstGeom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21F8DD37-9825-FFCD-1507-48F2EACDF495}"/>
              </a:ext>
            </a:extLst>
          </p:cNvPr>
          <p:cNvSpPr txBox="1"/>
          <p:nvPr/>
        </p:nvSpPr>
        <p:spPr>
          <a:xfrm>
            <a:off x="3230880" y="4075409"/>
            <a:ext cx="6230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2400" dirty="0" smtClean="0">
                <a:solidFill>
                  <a:schemeClr val="accent1"/>
                </a:solidFill>
              </a:rPr>
              <a:t>071/52.76.66 (Ecole La Cordée)</a:t>
            </a:r>
          </a:p>
          <a:p>
            <a:pPr algn="ctr"/>
            <a:r>
              <a:rPr lang="fr-BE" sz="2400" dirty="0" smtClean="0">
                <a:solidFill>
                  <a:schemeClr val="accent1"/>
                </a:solidFill>
              </a:rPr>
              <a:t>02/690 </a:t>
            </a:r>
            <a:r>
              <a:rPr lang="fr-BE" sz="2400" dirty="0">
                <a:solidFill>
                  <a:schemeClr val="accent1"/>
                </a:solidFill>
              </a:rPr>
              <a:t>80 </a:t>
            </a:r>
            <a:r>
              <a:rPr lang="fr-BE" sz="2400" dirty="0" smtClean="0">
                <a:solidFill>
                  <a:schemeClr val="accent1"/>
                </a:solidFill>
              </a:rPr>
              <a:t>03 (Fédération Wallonie-Bruxelles)</a:t>
            </a:r>
            <a:endParaRPr lang="fr-BE" sz="2400" dirty="0">
              <a:solidFill>
                <a:schemeClr val="accent1"/>
              </a:solidFill>
            </a:endParaRPr>
          </a:p>
          <a:p>
            <a:pPr algn="ctr"/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476767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833BF4-93D3-4784-3F9F-D5F259634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Sommaire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CE9-14BB-E6C6-9269-51D7EA102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/>
              <a:t>Principe de gratuité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900"/>
              <a:t>Ce que l’école met à disposition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900"/>
              <a:t>Fournitures à charge des parents </a:t>
            </a:r>
          </a:p>
          <a:p>
            <a:pPr marL="514350" indent="-514350">
              <a:buFont typeface="+mj-lt"/>
              <a:buAutoNum type="arabicPeriod"/>
            </a:pPr>
            <a:r>
              <a:rPr lang="fr-FR"/>
              <a:t>Autres frais</a:t>
            </a:r>
          </a:p>
          <a:p>
            <a:pPr marL="514350" indent="-514350">
              <a:buFont typeface="+mj-lt"/>
              <a:buAutoNum type="arabicPeriod"/>
            </a:pPr>
            <a:r>
              <a:rPr lang="fr-FR"/>
              <a:t>L’extrascolaire</a:t>
            </a:r>
          </a:p>
          <a:p>
            <a:pPr marL="514350" indent="-514350">
              <a:buFont typeface="+mj-lt"/>
              <a:buAutoNum type="arabicPeriod"/>
            </a:pPr>
            <a:r>
              <a:rPr lang="fr-FR"/>
              <a:t>Décompte périodique &amp; facturation</a:t>
            </a:r>
          </a:p>
          <a:p>
            <a:pPr marL="514350" indent="-514350">
              <a:buFont typeface="+mj-lt"/>
              <a:buAutoNum type="arabicPeriod"/>
            </a:pPr>
            <a:r>
              <a:rPr lang="fr-FR"/>
              <a:t>Aides, contacts &amp; liens</a:t>
            </a:r>
          </a:p>
          <a:p>
            <a:pPr marL="514350" indent="-514350">
              <a:buFont typeface="+mj-lt"/>
              <a:buAutoNum type="arabicPeriod"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9837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B81F56-AB60-5C2D-307D-1B5A5115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Un droit fondamental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807D87-A4F1-999D-8B42-EC8E59936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>
                <a:solidFill>
                  <a:schemeClr val="tx1"/>
                </a:solidFill>
                <a:latin typeface="Roboto"/>
                <a:ea typeface="Roboto"/>
                <a:cs typeface="Poppins SemiBold"/>
              </a:rPr>
              <a:t> Un accès à l’enseignement obligatoire sans frais direct pour les familles permet de garantir le droit à l'instruction qui est un droit fondamental.</a:t>
            </a:r>
          </a:p>
          <a:p>
            <a:endParaRPr lang="fr-FR">
              <a:solidFill>
                <a:schemeClr val="tx1"/>
              </a:solidFill>
              <a:latin typeface="Roboto"/>
              <a:ea typeface="Roboto"/>
              <a:cs typeface="Poppins SemiBold"/>
            </a:endParaRPr>
          </a:p>
          <a:p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FBABFC-9E21-31C2-AB16-A5A9C3BCE287}"/>
              </a:ext>
            </a:extLst>
          </p:cNvPr>
          <p:cNvSpPr/>
          <p:nvPr/>
        </p:nvSpPr>
        <p:spPr>
          <a:xfrm>
            <a:off x="2169796" y="3551121"/>
            <a:ext cx="5110385" cy="13089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r-BE" b="1" u="sng">
                <a:solidFill>
                  <a:schemeClr val="tx1"/>
                </a:solidFill>
              </a:rPr>
              <a:t>IMPORTANT</a:t>
            </a:r>
            <a:r>
              <a:rPr lang="fr-BE" b="1">
                <a:solidFill>
                  <a:schemeClr val="tx1"/>
                </a:solidFill>
              </a:rPr>
              <a:t> : </a:t>
            </a:r>
            <a:r>
              <a:rPr lang="fr-BE">
                <a:solidFill>
                  <a:schemeClr val="tx1"/>
                </a:solidFill>
              </a:rPr>
              <a:t>Aucun minerval (droit d’inscription) ne peut être réclamé.</a:t>
            </a:r>
          </a:p>
          <a:p>
            <a:r>
              <a:rPr lang="fr-BE">
                <a:solidFill>
                  <a:schemeClr val="tx1"/>
                </a:solidFill>
              </a:rPr>
              <a:t>L'inscription </a:t>
            </a:r>
            <a:r>
              <a:rPr lang="fr-BE" b="1">
                <a:solidFill>
                  <a:schemeClr val="tx1"/>
                </a:solidFill>
              </a:rPr>
              <a:t>ne peut jamais être conditionnée au versement d’une somme d’argent</a:t>
            </a:r>
            <a:r>
              <a:rPr lang="fr-BE">
                <a:solidFill>
                  <a:schemeClr val="tx1"/>
                </a:solidFill>
              </a:rPr>
              <a:t>.</a:t>
            </a:r>
            <a:endParaRPr lang="fr-BE">
              <a:solidFill>
                <a:schemeClr val="tx1"/>
              </a:solidFill>
              <a:ea typeface="Calibri"/>
              <a:cs typeface="Calibri"/>
            </a:endParaRPr>
          </a:p>
        </p:txBody>
      </p:sp>
      <p:pic>
        <p:nvPicPr>
          <p:cNvPr id="5" name="Image 4" descr="Une image contenant garçon, habits, personne, dessin&#10;&#10;Le contenu généré par l’IA peut être incorrect.">
            <a:extLst>
              <a:ext uri="{FF2B5EF4-FFF2-40B4-BE49-F238E27FC236}">
                <a16:creationId xmlns:a16="http://schemas.microsoft.com/office/drawing/2014/main" id="{BAC3FD71-627B-120E-908E-374F661C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556" y="3343940"/>
            <a:ext cx="3881425" cy="271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79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0AAB2-CB4B-8884-5071-9F7537CBB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0A483F59-1366-C7F3-B71E-79A8A28E9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014" y="551870"/>
            <a:ext cx="9816302" cy="54815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23947B-80C4-558C-E45F-7DBB400F8FFE}"/>
              </a:ext>
            </a:extLst>
          </p:cNvPr>
          <p:cNvSpPr/>
          <p:nvPr/>
        </p:nvSpPr>
        <p:spPr>
          <a:xfrm>
            <a:off x="1384014" y="781570"/>
            <a:ext cx="9816302" cy="5469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Ce que l’école met à disposition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3A976B-C991-582F-03DD-E3615D46C141}"/>
              </a:ext>
            </a:extLst>
          </p:cNvPr>
          <p:cNvSpPr/>
          <p:nvPr/>
        </p:nvSpPr>
        <p:spPr>
          <a:xfrm>
            <a:off x="1384014" y="5648961"/>
            <a:ext cx="9481932" cy="259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Les fournitures couvrent tout le matériel nécessaire pour les apprentissages.</a:t>
            </a:r>
          </a:p>
          <a:p>
            <a:pPr algn="ctr"/>
            <a:r>
              <a:rPr lang="fr-BE" b="1">
                <a:solidFill>
                  <a:schemeClr val="tx1"/>
                </a:solidFill>
              </a:rPr>
              <a:t>La liste est indicative et peut être adaptée par l’école.</a:t>
            </a:r>
            <a:endParaRPr lang="fr-BE" b="1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AD0E8B8-049F-77AB-0FCE-C6E462701163}"/>
              </a:ext>
            </a:extLst>
          </p:cNvPr>
          <p:cNvSpPr/>
          <p:nvPr/>
        </p:nvSpPr>
        <p:spPr>
          <a:xfrm>
            <a:off x="6292165" y="1720645"/>
            <a:ext cx="4544800" cy="7498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000" b="1">
                <a:solidFill>
                  <a:schemeClr val="tx1"/>
                </a:solidFill>
              </a:rPr>
              <a:t>Ecriture &amp; traçage</a:t>
            </a:r>
          </a:p>
          <a:p>
            <a:r>
              <a:rPr lang="fr-BE" b="1">
                <a:solidFill>
                  <a:schemeClr val="tx1"/>
                </a:solidFill>
              </a:rPr>
              <a:t>Crayons, stylos, lattes, compas, équerres, gommes, taille-crayons,…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8D6FB-1178-16E0-5155-B35EE1505E64}"/>
              </a:ext>
            </a:extLst>
          </p:cNvPr>
          <p:cNvSpPr/>
          <p:nvPr/>
        </p:nvSpPr>
        <p:spPr>
          <a:xfrm>
            <a:off x="6292165" y="2790398"/>
            <a:ext cx="4544800" cy="6622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000" b="1">
                <a:solidFill>
                  <a:schemeClr val="tx1"/>
                </a:solidFill>
              </a:rPr>
              <a:t>Supports</a:t>
            </a:r>
          </a:p>
          <a:p>
            <a:r>
              <a:rPr lang="fr-BE" b="1">
                <a:solidFill>
                  <a:schemeClr val="tx1"/>
                </a:solidFill>
              </a:rPr>
              <a:t>Journal de classe, manuels scolaires,…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E046462-9A2E-A252-8137-19A6B406D158}"/>
              </a:ext>
            </a:extLst>
          </p:cNvPr>
          <p:cNvSpPr/>
          <p:nvPr/>
        </p:nvSpPr>
        <p:spPr>
          <a:xfrm>
            <a:off x="6292165" y="3772477"/>
            <a:ext cx="4544800" cy="6622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000" b="1">
                <a:solidFill>
                  <a:schemeClr val="tx1"/>
                </a:solidFill>
              </a:rPr>
              <a:t>Artistiques</a:t>
            </a:r>
          </a:p>
          <a:p>
            <a:r>
              <a:rPr lang="fr-BE" b="1">
                <a:solidFill>
                  <a:schemeClr val="tx1"/>
                </a:solidFill>
              </a:rPr>
              <a:t>Ciseaux, colle, peinture, papier couleur,…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6413917-F2E7-9EAA-750C-F02D882C8B01}"/>
              </a:ext>
            </a:extLst>
          </p:cNvPr>
          <p:cNvSpPr/>
          <p:nvPr/>
        </p:nvSpPr>
        <p:spPr>
          <a:xfrm>
            <a:off x="6292165" y="4766351"/>
            <a:ext cx="4544800" cy="5627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000" b="1">
                <a:solidFill>
                  <a:schemeClr val="tx1"/>
                </a:solidFill>
              </a:rPr>
              <a:t>Administratif</a:t>
            </a:r>
          </a:p>
          <a:p>
            <a:r>
              <a:rPr lang="fr-BE" b="1">
                <a:solidFill>
                  <a:schemeClr val="tx1"/>
                </a:solidFill>
              </a:rPr>
              <a:t>Photocopies, pochettes plastiques,…</a:t>
            </a:r>
          </a:p>
        </p:txBody>
      </p:sp>
    </p:spTree>
    <p:extLst>
      <p:ext uri="{BB962C8B-B14F-4D97-AF65-F5344CB8AC3E}">
        <p14:creationId xmlns:p14="http://schemas.microsoft.com/office/powerpoint/2010/main" val="19781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roquis, capture d’écran, dessin humoristique">
            <a:extLst>
              <a:ext uri="{FF2B5EF4-FFF2-40B4-BE49-F238E27FC236}">
                <a16:creationId xmlns:a16="http://schemas.microsoft.com/office/drawing/2014/main" id="{84311AAD-F66E-1B9C-2158-53B6F3055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393" y="674484"/>
            <a:ext cx="10245213" cy="55090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885410-27A2-ED05-4E14-4C2AD1C413EA}"/>
              </a:ext>
            </a:extLst>
          </p:cNvPr>
          <p:cNvSpPr txBox="1"/>
          <p:nvPr/>
        </p:nvSpPr>
        <p:spPr>
          <a:xfrm>
            <a:off x="8077191" y="4669296"/>
            <a:ext cx="2943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latin typeface="+mj-lt"/>
              </a:rPr>
              <a:t>Langes, lingettes, mouchoirs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F41771E-D73F-1CC1-D2EC-F2388AC8ABF4}"/>
              </a:ext>
            </a:extLst>
          </p:cNvPr>
          <p:cNvSpPr txBox="1"/>
          <p:nvPr/>
        </p:nvSpPr>
        <p:spPr>
          <a:xfrm>
            <a:off x="850959" y="4762339"/>
            <a:ext cx="2943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latin typeface="+mj-lt"/>
              </a:rPr>
              <a:t>Tenues de sport usuelles</a:t>
            </a:r>
          </a:p>
          <a:p>
            <a:pPr algn="ctr"/>
            <a:r>
              <a:rPr lang="fr-BE" b="1">
                <a:latin typeface="+mj-lt"/>
              </a:rPr>
              <a:t>&amp; nécessaire pour la natation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E810381-0763-1D41-A613-40BB725A920C}"/>
              </a:ext>
            </a:extLst>
          </p:cNvPr>
          <p:cNvSpPr txBox="1"/>
          <p:nvPr/>
        </p:nvSpPr>
        <p:spPr>
          <a:xfrm>
            <a:off x="850958" y="2658135"/>
            <a:ext cx="2943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latin typeface="+mj-lt"/>
              </a:rPr>
              <a:t>Le cartable non garni (vide)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0BCE3A0-1287-38D9-24F5-9ADF48EF4E2F}"/>
              </a:ext>
            </a:extLst>
          </p:cNvPr>
          <p:cNvSpPr txBox="1"/>
          <p:nvPr/>
        </p:nvSpPr>
        <p:spPr>
          <a:xfrm>
            <a:off x="8077190" y="2564830"/>
            <a:ext cx="2943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latin typeface="+mj-lt"/>
              </a:rPr>
              <a:t>Le plumier non garni (vide)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AB13FF-BF6A-774A-5782-20F4E4C210F0}"/>
              </a:ext>
            </a:extLst>
          </p:cNvPr>
          <p:cNvSpPr/>
          <p:nvPr/>
        </p:nvSpPr>
        <p:spPr>
          <a:xfrm>
            <a:off x="973393" y="5749782"/>
            <a:ext cx="10461523" cy="433734"/>
          </a:xfrm>
          <a:prstGeom prst="roundRect">
            <a:avLst/>
          </a:prstGeom>
          <a:solidFill>
            <a:srgbClr val="98D8BE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Attention </a:t>
            </a:r>
            <a:r>
              <a:rPr lang="fr-BE">
                <a:solidFill>
                  <a:schemeClr val="tx1"/>
                </a:solidFill>
              </a:rPr>
              <a:t>: L’école ne peut pas imposer une marque ou un logo sur les vêtements.</a:t>
            </a:r>
          </a:p>
        </p:txBody>
      </p:sp>
    </p:spTree>
    <p:extLst>
      <p:ext uri="{BB962C8B-B14F-4D97-AF65-F5344CB8AC3E}">
        <p14:creationId xmlns:p14="http://schemas.microsoft.com/office/powerpoint/2010/main" val="3172556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E7F2-1D2D-77AC-473D-4FEFE5CB8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lipart, texte, conception&#10;&#10;Le contenu généré par l’IA peut être incorrect.">
            <a:extLst>
              <a:ext uri="{FF2B5EF4-FFF2-40B4-BE49-F238E27FC236}">
                <a16:creationId xmlns:a16="http://schemas.microsoft.com/office/drawing/2014/main" id="{938861A4-1118-09CB-19A7-4829BE0DF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64" y="1441474"/>
            <a:ext cx="10390796" cy="400264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B877969-2BE5-9C33-0A2F-02648BC0FBCE}"/>
              </a:ext>
            </a:extLst>
          </p:cNvPr>
          <p:cNvSpPr txBox="1"/>
          <p:nvPr/>
        </p:nvSpPr>
        <p:spPr>
          <a:xfrm>
            <a:off x="1002889" y="2941574"/>
            <a:ext cx="3087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/>
              <a:t>Piscine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C30B5E-C861-470A-CAD1-AC41CA70D67F}"/>
              </a:ext>
            </a:extLst>
          </p:cNvPr>
          <p:cNvSpPr txBox="1"/>
          <p:nvPr/>
        </p:nvSpPr>
        <p:spPr>
          <a:xfrm>
            <a:off x="4462327" y="2754226"/>
            <a:ext cx="3271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/>
              <a:t>Activités culturelles </a:t>
            </a:r>
          </a:p>
          <a:p>
            <a:pPr algn="ctr"/>
            <a:r>
              <a:rPr lang="fr-BE" sz="2400" b="1"/>
              <a:t>&amp; sportives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C8820A-B21A-7420-AFC9-85001E28D613}"/>
              </a:ext>
            </a:extLst>
          </p:cNvPr>
          <p:cNvSpPr txBox="1"/>
          <p:nvPr/>
        </p:nvSpPr>
        <p:spPr>
          <a:xfrm>
            <a:off x="8019784" y="2761599"/>
            <a:ext cx="3169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/>
              <a:t>Séjours</a:t>
            </a:r>
          </a:p>
          <a:p>
            <a:pPr algn="ctr"/>
            <a:r>
              <a:rPr lang="fr-BE" sz="2400" b="1"/>
              <a:t>pédagogiques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02CAD4B-45D9-853C-47B9-CCC94417CFD8}"/>
              </a:ext>
            </a:extLst>
          </p:cNvPr>
          <p:cNvSpPr/>
          <p:nvPr/>
        </p:nvSpPr>
        <p:spPr>
          <a:xfrm>
            <a:off x="564019" y="5559155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Règle : Facturation au COÛT REEL, transport compris. Sans bénéfice pour l’école.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1056342-3F38-5D0F-34FD-C0DBAD0AC1C1}"/>
              </a:ext>
            </a:extLst>
          </p:cNvPr>
          <p:cNvSpPr/>
          <p:nvPr/>
        </p:nvSpPr>
        <p:spPr>
          <a:xfrm>
            <a:off x="564018" y="592624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Les frais pouvant être réclamés</a:t>
            </a:r>
          </a:p>
        </p:txBody>
      </p:sp>
      <p:pic>
        <p:nvPicPr>
          <p:cNvPr id="18" name="Image 17" descr="Une image contenant symbole, Graphique, cercle, logo&#10;&#10;Le contenu généré par l’IA peut être incorrect.">
            <a:extLst>
              <a:ext uri="{FF2B5EF4-FFF2-40B4-BE49-F238E27FC236}">
                <a16:creationId xmlns:a16="http://schemas.microsoft.com/office/drawing/2014/main" id="{E83F134B-CA71-EFEC-0377-3DE46839A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5651" y="-22673"/>
            <a:ext cx="1328876" cy="1254009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DC8FA70-A305-087B-C50E-9A335CC79404}"/>
              </a:ext>
            </a:extLst>
          </p:cNvPr>
          <p:cNvSpPr/>
          <p:nvPr/>
        </p:nvSpPr>
        <p:spPr>
          <a:xfrm>
            <a:off x="4358640" y="3714056"/>
            <a:ext cx="3271615" cy="16150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Musées, Théâtres, </a:t>
            </a:r>
          </a:p>
          <a:p>
            <a:pPr algn="ctr"/>
            <a:r>
              <a:rPr lang="fr-BE" b="1">
                <a:solidFill>
                  <a:schemeClr val="tx1"/>
                </a:solidFill>
              </a:rPr>
              <a:t>Journées sportives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22C5371-2D0B-E7DA-8A3F-909C6AB2BDBE}"/>
              </a:ext>
            </a:extLst>
          </p:cNvPr>
          <p:cNvSpPr/>
          <p:nvPr/>
        </p:nvSpPr>
        <p:spPr>
          <a:xfrm>
            <a:off x="7915232" y="3724216"/>
            <a:ext cx="3169328" cy="16150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Classes vertes, </a:t>
            </a:r>
          </a:p>
          <a:p>
            <a:pPr algn="ctr"/>
            <a:r>
              <a:rPr lang="fr-BE" b="1">
                <a:solidFill>
                  <a:schemeClr val="tx1"/>
                </a:solidFill>
              </a:rPr>
              <a:t>classes de mer</a:t>
            </a:r>
          </a:p>
          <a:p>
            <a:pPr algn="ctr"/>
            <a:r>
              <a:rPr lang="fr-BE" b="1">
                <a:solidFill>
                  <a:schemeClr val="tx1"/>
                </a:solidFill>
              </a:rPr>
              <a:t>(avec nuitées)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9D063B-04C7-81DE-F01A-C8D544008141}"/>
              </a:ext>
            </a:extLst>
          </p:cNvPr>
          <p:cNvSpPr txBox="1"/>
          <p:nvPr/>
        </p:nvSpPr>
        <p:spPr>
          <a:xfrm>
            <a:off x="914399" y="4270349"/>
            <a:ext cx="308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/>
              <a:t>Entrée et transport</a:t>
            </a:r>
          </a:p>
        </p:txBody>
      </p:sp>
    </p:spTree>
    <p:extLst>
      <p:ext uri="{BB962C8B-B14F-4D97-AF65-F5344CB8AC3E}">
        <p14:creationId xmlns:p14="http://schemas.microsoft.com/office/powerpoint/2010/main" val="3728900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46F7B-A3B9-905E-B88D-BF9255EA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FC93B17-61EF-093E-8798-3D8287FE3D20}"/>
              </a:ext>
            </a:extLst>
          </p:cNvPr>
          <p:cNvSpPr/>
          <p:nvPr/>
        </p:nvSpPr>
        <p:spPr>
          <a:xfrm>
            <a:off x="564019" y="5559155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Règle : Ces frais ne doivent jamais empêcher l’accès aux apprentissages.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05BCAFA-5209-CC5C-A969-5BFF1ADA062D}"/>
              </a:ext>
            </a:extLst>
          </p:cNvPr>
          <p:cNvSpPr/>
          <p:nvPr/>
        </p:nvSpPr>
        <p:spPr>
          <a:xfrm>
            <a:off x="564018" y="592624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Les frais facultatifs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3654CF6-EF4A-8C99-E3FA-BE5380273753}"/>
              </a:ext>
            </a:extLst>
          </p:cNvPr>
          <p:cNvSpPr/>
          <p:nvPr/>
        </p:nvSpPr>
        <p:spPr>
          <a:xfrm>
            <a:off x="6261931" y="2741194"/>
            <a:ext cx="5090649" cy="202671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BE" sz="20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>
                <a:solidFill>
                  <a:schemeClr val="tx1"/>
                </a:solidFill>
              </a:rPr>
              <a:t>L’école doit préciser que c’est FACULTATIF.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>
                <a:solidFill>
                  <a:schemeClr val="tx1"/>
                </a:solidFill>
              </a:rPr>
              <a:t>Vous n’êtes jamais obligé de les accepter.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>
                <a:solidFill>
                  <a:schemeClr val="tx1"/>
                </a:solidFill>
              </a:rPr>
              <a:t>Si vous ne participez pas à l’achat groupé, l’école met le support nécessaire gratuitement à disposition de l’élève.</a:t>
            </a:r>
            <a:endParaRPr lang="fr-BE" sz="2000" strike="sngStrike">
              <a:solidFill>
                <a:schemeClr val="tx1"/>
              </a:solidFill>
            </a:endParaRPr>
          </a:p>
        </p:txBody>
      </p:sp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1CD8E7A6-A509-AFBE-42A0-A07CB17CABFD}"/>
              </a:ext>
            </a:extLst>
          </p:cNvPr>
          <p:cNvSpPr/>
          <p:nvPr/>
        </p:nvSpPr>
        <p:spPr>
          <a:xfrm>
            <a:off x="6180651" y="2258403"/>
            <a:ext cx="5090649" cy="482098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VOS DROITS</a:t>
            </a:r>
          </a:p>
        </p:txBody>
      </p:sp>
      <p:pic>
        <p:nvPicPr>
          <p:cNvPr id="15" name="Image 14" descr="Une image contenant cercle, Ambré, Caractère coloré, Graphique&#10;&#10;Le contenu généré par l’IA peut être incorrect.">
            <a:extLst>
              <a:ext uri="{FF2B5EF4-FFF2-40B4-BE49-F238E27FC236}">
                <a16:creationId xmlns:a16="http://schemas.microsoft.com/office/drawing/2014/main" id="{A7C31CF8-E59A-440A-BDAA-9B14712F6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968" y="-49035"/>
            <a:ext cx="1289994" cy="131824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E60529A-AD54-310F-1BEF-9E890B29C424}"/>
              </a:ext>
            </a:extLst>
          </p:cNvPr>
          <p:cNvSpPr txBox="1"/>
          <p:nvPr/>
        </p:nvSpPr>
        <p:spPr>
          <a:xfrm>
            <a:off x="564017" y="1236345"/>
            <a:ext cx="10895889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BE"/>
              <a:t>Les frais facultatifs sont des frais scolaires autorisés, mais non obligatoires.</a:t>
            </a:r>
          </a:p>
        </p:txBody>
      </p:sp>
      <p:pic>
        <p:nvPicPr>
          <p:cNvPr id="11" name="Graphic 10" descr="Panneau de signalisation avec un remplissage uni">
            <a:extLst>
              <a:ext uri="{FF2B5EF4-FFF2-40B4-BE49-F238E27FC236}">
                <a16:creationId xmlns:a16="http://schemas.microsoft.com/office/drawing/2014/main" id="{DDD155D2-F756-F260-A6D5-74B58F9B6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58720" y="203708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4D705F-591B-46D9-398E-4693830A7F99}"/>
              </a:ext>
            </a:extLst>
          </p:cNvPr>
          <p:cNvSpPr txBox="1"/>
          <p:nvPr/>
        </p:nvSpPr>
        <p:spPr>
          <a:xfrm>
            <a:off x="568960" y="2123440"/>
            <a:ext cx="5689600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Calibri"/>
                <a:cs typeface="Calibri"/>
              </a:rPr>
              <a:t>                      </a:t>
            </a:r>
            <a:endParaRPr lang="en-US" dirty="0"/>
          </a:p>
          <a:p>
            <a:r>
              <a:rPr lang="en-US" dirty="0">
                <a:ea typeface="Calibri"/>
                <a:cs typeface="Calibri"/>
              </a:rPr>
              <a:t>                              </a:t>
            </a:r>
            <a:r>
              <a:rPr lang="en-US" sz="2000" b="1" dirty="0">
                <a:ea typeface="Calibri"/>
                <a:cs typeface="Calibri"/>
              </a:rPr>
              <a:t>Choix</a:t>
            </a:r>
            <a:endParaRPr lang="en-US" sz="2000" b="1" dirty="0"/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        </a:t>
            </a:r>
            <a:r>
              <a:rPr lang="en-US" sz="2000" dirty="0">
                <a:ea typeface="Calibri"/>
                <a:cs typeface="Calibri"/>
              </a:rPr>
              <a:t>     </a:t>
            </a:r>
          </a:p>
          <a:p>
            <a:r>
              <a:rPr lang="en-US" sz="2000" dirty="0">
                <a:ea typeface="Calibri"/>
                <a:cs typeface="Calibri"/>
              </a:rPr>
              <a:t>             Abonnement revues jeunesse</a:t>
            </a:r>
          </a:p>
          <a:p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ea typeface="Calibri"/>
                <a:cs typeface="Calibri"/>
              </a:rPr>
              <a:t>             </a:t>
            </a:r>
            <a:r>
              <a:rPr lang="en-US" sz="2000" dirty="0" err="1">
                <a:ea typeface="Calibri"/>
                <a:cs typeface="Calibri"/>
              </a:rPr>
              <a:t>Achats</a:t>
            </a:r>
            <a:r>
              <a:rPr lang="en-US" sz="2000" dirty="0">
                <a:ea typeface="Calibri"/>
                <a:cs typeface="Calibri"/>
              </a:rPr>
              <a:t> </a:t>
            </a:r>
            <a:r>
              <a:rPr lang="en-US" sz="2000" dirty="0" err="1">
                <a:ea typeface="Calibri"/>
                <a:cs typeface="Calibri"/>
              </a:rPr>
              <a:t>groupés</a:t>
            </a:r>
            <a:r>
              <a:rPr lang="en-US" sz="2000" dirty="0">
                <a:ea typeface="Calibri"/>
                <a:cs typeface="Calibri"/>
              </a:rPr>
              <a:t> de livres</a:t>
            </a:r>
          </a:p>
          <a:p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ea typeface="Calibri"/>
                <a:cs typeface="Calibri"/>
              </a:rPr>
              <a:t>            Participation à des </a:t>
            </a:r>
            <a:r>
              <a:rPr lang="en-US" sz="2000" dirty="0" err="1">
                <a:ea typeface="Calibri"/>
                <a:cs typeface="Calibri"/>
              </a:rPr>
              <a:t>activités</a:t>
            </a:r>
            <a:r>
              <a:rPr lang="en-US" sz="2000">
                <a:ea typeface="Calibri"/>
                <a:cs typeface="Calibri"/>
              </a:rPr>
              <a:t> non obligatoires</a:t>
            </a:r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18" name="Picture 17" descr="Image vectorielle gratuite: Livre, L'Éducation, Livres - Image gratuite ...">
            <a:extLst>
              <a:ext uri="{FF2B5EF4-FFF2-40B4-BE49-F238E27FC236}">
                <a16:creationId xmlns:a16="http://schemas.microsoft.com/office/drawing/2014/main" id="{8E01C580-84F2-FD33-08BB-1F8E8C783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36" y="3756660"/>
            <a:ext cx="740728" cy="5537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F76B63-F10E-3896-BF9F-2563CF1B4A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596900" y="3195320"/>
            <a:ext cx="635000" cy="5486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45EC4A-8648-C9E2-F8D2-0DEDE604C5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650240" y="4364910"/>
            <a:ext cx="619760" cy="56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5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8F6B-6349-B5A3-1753-1FE75F594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BDCBDAA-6D4F-72E3-D837-A8BD72FAAFF0}"/>
              </a:ext>
            </a:extLst>
          </p:cNvPr>
          <p:cNvSpPr/>
          <p:nvPr/>
        </p:nvSpPr>
        <p:spPr>
          <a:xfrm>
            <a:off x="564018" y="592624"/>
            <a:ext cx="10895889" cy="5469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solidFill>
                  <a:schemeClr val="tx1"/>
                </a:solidFill>
              </a:rPr>
              <a:t>Les frais ne pouvant pas être réclamés</a:t>
            </a:r>
          </a:p>
        </p:txBody>
      </p:sp>
      <p:pic>
        <p:nvPicPr>
          <p:cNvPr id="7" name="Image 6" descr="Une image contenant symbole, cercle, logo, Graphique&#10;&#10;Le contenu généré par l’IA peut être incorrect.">
            <a:extLst>
              <a:ext uri="{FF2B5EF4-FFF2-40B4-BE49-F238E27FC236}">
                <a16:creationId xmlns:a16="http://schemas.microsoft.com/office/drawing/2014/main" id="{5986C6C8-E4B5-F9FF-B40C-BE3EE6446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7380" y="-93803"/>
            <a:ext cx="1463530" cy="1334977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18DF67-1857-FDA4-F8B5-103C48EC67B7}"/>
              </a:ext>
            </a:extLst>
          </p:cNvPr>
          <p:cNvSpPr/>
          <p:nvPr/>
        </p:nvSpPr>
        <p:spPr>
          <a:xfrm>
            <a:off x="776748" y="1592835"/>
            <a:ext cx="2949678" cy="4198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6EDFF0-E10B-AFBF-0246-852C16886142}"/>
              </a:ext>
            </a:extLst>
          </p:cNvPr>
          <p:cNvSpPr/>
          <p:nvPr/>
        </p:nvSpPr>
        <p:spPr>
          <a:xfrm>
            <a:off x="4621161" y="1575628"/>
            <a:ext cx="2949678" cy="41983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C82EEA-4AB8-D007-C7F4-09AE8AFC71F4}"/>
              </a:ext>
            </a:extLst>
          </p:cNvPr>
          <p:cNvSpPr/>
          <p:nvPr/>
        </p:nvSpPr>
        <p:spPr>
          <a:xfrm>
            <a:off x="8465574" y="1575627"/>
            <a:ext cx="2949678" cy="41983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9" name="Image 8" descr="Une image contenant symbole, Emblème&#10;&#10;Le contenu généré par l’IA peut être incorrect.">
            <a:extLst>
              <a:ext uri="{FF2B5EF4-FFF2-40B4-BE49-F238E27FC236}">
                <a16:creationId xmlns:a16="http://schemas.microsoft.com/office/drawing/2014/main" id="{51C384A5-63F7-17F3-828E-93AC8FA71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834" y="2386428"/>
            <a:ext cx="2049047" cy="1251515"/>
          </a:xfrm>
          <a:prstGeom prst="rect">
            <a:avLst/>
          </a:prstGeom>
        </p:spPr>
      </p:pic>
      <p:pic>
        <p:nvPicPr>
          <p:cNvPr id="11" name="Image 10" descr="Une image contenant symbole, Graphique, Emblème, logo&#10;&#10;Le contenu généré par l’IA peut être incorrect.">
            <a:extLst>
              <a:ext uri="{FF2B5EF4-FFF2-40B4-BE49-F238E27FC236}">
                <a16:creationId xmlns:a16="http://schemas.microsoft.com/office/drawing/2014/main" id="{2F1B826E-8A2B-1F98-8179-6E851A168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460" y="2288104"/>
            <a:ext cx="3558522" cy="1251515"/>
          </a:xfrm>
          <a:prstGeom prst="rect">
            <a:avLst/>
          </a:prstGeom>
        </p:spPr>
      </p:pic>
      <p:pic>
        <p:nvPicPr>
          <p:cNvPr id="13" name="Image 12" descr="Une image contenant capture d’écran, dessin humoristique, conception&#10;&#10;Le contenu généré par l’IA peut être incorrect.">
            <a:extLst>
              <a:ext uri="{FF2B5EF4-FFF2-40B4-BE49-F238E27FC236}">
                <a16:creationId xmlns:a16="http://schemas.microsoft.com/office/drawing/2014/main" id="{1100CEDB-6A29-F237-5458-9699E58C51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8727" y="2215409"/>
            <a:ext cx="2723371" cy="1324210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A33203F-E76B-1837-775C-4193AF80C479}"/>
              </a:ext>
            </a:extLst>
          </p:cNvPr>
          <p:cNvSpPr/>
          <p:nvPr/>
        </p:nvSpPr>
        <p:spPr>
          <a:xfrm>
            <a:off x="776748" y="3485854"/>
            <a:ext cx="2949678" cy="23053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La participation à un mécanisme de solidarité peut être proposée mais pas imposée et reste à l’appréciation des parents.</a:t>
            </a:r>
            <a:endParaRPr lang="fr-BE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AC07C51-6A65-6D51-706A-D483ED410A47}"/>
              </a:ext>
            </a:extLst>
          </p:cNvPr>
          <p:cNvSpPr/>
          <p:nvPr/>
        </p:nvSpPr>
        <p:spPr>
          <a:xfrm>
            <a:off x="4621161" y="3485853"/>
            <a:ext cx="2949678" cy="22881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Les parents ne doivent pas être sollicités pour des activités d’entretien ou de travaux à l’école.</a:t>
            </a:r>
            <a:endParaRPr lang="fr-BE">
              <a:solidFill>
                <a:schemeClr val="tx1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6D59A88-1D86-0C45-9B57-00D4CC3ED06F}"/>
              </a:ext>
            </a:extLst>
          </p:cNvPr>
          <p:cNvSpPr/>
          <p:nvPr/>
        </p:nvSpPr>
        <p:spPr>
          <a:xfrm>
            <a:off x="8465573" y="3485852"/>
            <a:ext cx="2949678" cy="22881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Aucun frais scolaire ne peut être réclamé pour la délivrance des diplômes, certificats d’enseignement ou bulletin scolaire.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ABE1E0F-621D-99B4-8DC5-4CE0240DC0D4}"/>
              </a:ext>
            </a:extLst>
          </p:cNvPr>
          <p:cNvSpPr/>
          <p:nvPr/>
        </p:nvSpPr>
        <p:spPr>
          <a:xfrm>
            <a:off x="797094" y="1592835"/>
            <a:ext cx="2929331" cy="793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200" b="1">
                <a:solidFill>
                  <a:schemeClr val="tx1"/>
                </a:solidFill>
              </a:rPr>
              <a:t>La caisse de classe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FCA5E1C-7D9C-F4FE-B463-72F84B924B76}"/>
              </a:ext>
            </a:extLst>
          </p:cNvPr>
          <p:cNvSpPr/>
          <p:nvPr/>
        </p:nvSpPr>
        <p:spPr>
          <a:xfrm>
            <a:off x="4631334" y="1575627"/>
            <a:ext cx="2929331" cy="793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200" b="1">
                <a:solidFill>
                  <a:schemeClr val="tx1"/>
                </a:solidFill>
              </a:rPr>
              <a:t>Chauffage, électricité, nettoyage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2E2A0F-D831-1143-6170-68379E46776A}"/>
              </a:ext>
            </a:extLst>
          </p:cNvPr>
          <p:cNvSpPr/>
          <p:nvPr/>
        </p:nvSpPr>
        <p:spPr>
          <a:xfrm>
            <a:off x="8465575" y="1575627"/>
            <a:ext cx="2929331" cy="793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200" b="1">
                <a:solidFill>
                  <a:schemeClr val="tx1"/>
                </a:solidFill>
              </a:rPr>
              <a:t>Bulletin scolaire &amp; diplômes</a:t>
            </a:r>
          </a:p>
        </p:txBody>
      </p:sp>
    </p:spTree>
    <p:extLst>
      <p:ext uri="{BB962C8B-B14F-4D97-AF65-F5344CB8AC3E}">
        <p14:creationId xmlns:p14="http://schemas.microsoft.com/office/powerpoint/2010/main" val="2168994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C1092A-8791-061C-C3CA-41DE18906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39" y="1002675"/>
            <a:ext cx="10515600" cy="609815"/>
          </a:xfrm>
        </p:spPr>
        <p:txBody>
          <a:bodyPr>
            <a:normAutofit fontScale="90000"/>
          </a:bodyPr>
          <a:lstStyle/>
          <a:p>
            <a:r>
              <a:rPr lang="fr-BE">
                <a:latin typeface="Poppins"/>
                <a:cs typeface="Poppins"/>
              </a:rPr>
              <a:t>Comprendre la journée :</a:t>
            </a:r>
          </a:p>
        </p:txBody>
      </p:sp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7995CA9-4822-4A67-9405-DF3991AD8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05" y="1717942"/>
            <a:ext cx="11748990" cy="2973963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BFC49D-92DD-A57E-00D0-276AC5B5C27B}"/>
              </a:ext>
            </a:extLst>
          </p:cNvPr>
          <p:cNvSpPr/>
          <p:nvPr/>
        </p:nvSpPr>
        <p:spPr>
          <a:xfrm>
            <a:off x="601189" y="4880790"/>
            <a:ext cx="10858719" cy="12252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fr-BE">
                <a:solidFill>
                  <a:schemeClr val="tx1"/>
                </a:solidFill>
                <a:ea typeface="+mn-lt"/>
                <a:cs typeface="+mn-lt"/>
              </a:rPr>
              <a:t>À la différence des frais scolaires, les frais extrascolaires concernent des services facultatifs proposés par l’école, généralement liés à des moments où la présence de l’élève n’est pas obligatoire (temps de midi, garderie). Ils peuvent aussi concerner certaines activités ou événements, comme les photos scolaires ou les fancy-fairs. La participation des parents reste toujours libre et doit être mentionnée par écrit.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37357"/>
      </p:ext>
    </p:extLst>
  </p:cSld>
  <p:clrMapOvr>
    <a:masterClrMapping/>
  </p:clrMapOvr>
  <p:extLst mod="1">
    <p:ext uri="{6950BFC3-D8DA-4A85-94F7-54DA5524770B}">
      <p188:commentRel xmlns:p188="http://schemas.microsoft.com/office/powerpoint/2018/8/main" xmlns="" r:id="rId3"/>
    </p:ext>
  </p:extLs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a1688b-ef6f-490d-86b3-c87a6f6580cd" xsi:nil="true"/>
    <lcf76f155ced4ddcb4097134ff3c332f xmlns="7564d7e6-00e8-4f2a-938f-1d9ac501b8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3F201094E93C4C8BC09238801340F6" ma:contentTypeVersion="11" ma:contentTypeDescription="Crée un document." ma:contentTypeScope="" ma:versionID="20736b38bbfb581b8719564483297859">
  <xsd:schema xmlns:xsd="http://www.w3.org/2001/XMLSchema" xmlns:xs="http://www.w3.org/2001/XMLSchema" xmlns:p="http://schemas.microsoft.com/office/2006/metadata/properties" xmlns:ns2="7564d7e6-00e8-4f2a-938f-1d9ac501b84f" xmlns:ns3="61a1688b-ef6f-490d-86b3-c87a6f6580cd" targetNamespace="http://schemas.microsoft.com/office/2006/metadata/properties" ma:root="true" ma:fieldsID="660906f4050b96d8ab557fc33aea9ffb" ns2:_="" ns3:_="">
    <xsd:import namespace="7564d7e6-00e8-4f2a-938f-1d9ac501b84f"/>
    <xsd:import namespace="61a1688b-ef6f-490d-86b3-c87a6f658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d7e6-00e8-4f2a-938f-1d9ac501b8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f5648a96-cea2-4c1b-af13-24c66345d7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1688b-ef6f-490d-86b3-c87a6f6580c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dab102f5-0d71-420d-993f-1d71fd980b3b}" ma:internalName="TaxCatchAll" ma:showField="CatchAllData" ma:web="61a1688b-ef6f-490d-86b3-c87a6f658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CC6774-BE48-4685-B6B7-565F6A74D3A7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7564d7e6-00e8-4f2a-938f-1d9ac501b84f"/>
    <ds:schemaRef ds:uri="http://purl.org/dc/dcmitype/"/>
    <ds:schemaRef ds:uri="61a1688b-ef6f-490d-86b3-c87a6f6580c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62A96BF-2ED9-4FD6-B59B-4808EA575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d7e6-00e8-4f2a-938f-1d9ac501b84f"/>
    <ds:schemaRef ds:uri="61a1688b-ef6f-490d-86b3-c87a6f6580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E06AB1-7F4F-4D8E-9856-343BC01D5CF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456b5d2-d0ee-4225-910f-b53e3f31b6d6}" enabled="0" method="" siteId="{1456b5d2-d0ee-4225-910f-b53e3f31b6d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627</Words>
  <Application>Microsoft Office PowerPoint</Application>
  <PresentationFormat>Grand écran</PresentationFormat>
  <Paragraphs>96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Poppins</vt:lpstr>
      <vt:lpstr>Poppins ExtraLight</vt:lpstr>
      <vt:lpstr>Poppins Light</vt:lpstr>
      <vt:lpstr>Poppins Medium</vt:lpstr>
      <vt:lpstr>Poppins SemiBold</vt:lpstr>
      <vt:lpstr>Roboto</vt:lpstr>
      <vt:lpstr>Thème Office</vt:lpstr>
      <vt:lpstr>La gratuité</vt:lpstr>
      <vt:lpstr>Sommaire</vt:lpstr>
      <vt:lpstr>Un droit fondamental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Comprendre la journée :</vt:lpstr>
      <vt:lpstr>Présentation PowerPoint</vt:lpstr>
      <vt:lpstr>Présentation PowerPoint</vt:lpstr>
      <vt:lpstr>Présentation PowerPoint</vt:lpstr>
      <vt:lpstr>Pour poser des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 powerpoint FW-B</dc:title>
  <dc:creator>VOLPE Alex</dc:creator>
  <cp:lastModifiedBy>EC001065</cp:lastModifiedBy>
  <cp:revision>72</cp:revision>
  <cp:lastPrinted>2026-03-27T14:10:12Z</cp:lastPrinted>
  <dcterms:created xsi:type="dcterms:W3CDTF">2023-10-03T13:55:50Z</dcterms:created>
  <dcterms:modified xsi:type="dcterms:W3CDTF">2026-03-27T14:25:06Z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0x010100393F201094E93C4C8BC09238801340F6</vt:lpwstr>
  </property>
</Properties>
</file>